
<file path=[Content_Types].xml><?xml version="1.0" encoding="utf-8"?>
<Types xmlns="http://schemas.openxmlformats.org/package/2006/content-types">
  <Default ContentType="application/x-fontdata" Extension="fntdata"/>
  <Default ContentType="image/jpeg" Extension="jpe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6"/>
    <p:sldId id="257" r:id="rId47"/>
    <p:sldId id="258" r:id="rId48"/>
    <p:sldId id="259" r:id="rId49"/>
    <p:sldId id="260" r:id="rId50"/>
    <p:sldId id="261" r:id="rId51"/>
    <p:sldId id="262" r:id="rId5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Maharlika" charset="1" panose="00000000000000000000"/>
      <p:regular r:id="rId10"/>
    </p:embeddedFont>
    <p:embeddedFont>
      <p:font typeface="Garet" charset="1" panose="00000000000000000000"/>
      <p:regular r:id="rId11"/>
    </p:embeddedFont>
    <p:embeddedFont>
      <p:font typeface="Garet Bold" charset="1" panose="00000000000000000000"/>
      <p:regular r:id="rId12"/>
    </p:embeddedFont>
    <p:embeddedFont>
      <p:font typeface="Garet Italics" charset="1" panose="00000000000000000000"/>
      <p:regular r:id="rId13"/>
    </p:embeddedFont>
    <p:embeddedFont>
      <p:font typeface="Garet Bold Italics" charset="1" panose="00000000000000000000"/>
      <p:regular r:id="rId14"/>
    </p:embeddedFont>
    <p:embeddedFont>
      <p:font typeface="Garet Light" charset="1" panose="00000000000000000000"/>
      <p:regular r:id="rId15"/>
    </p:embeddedFont>
    <p:embeddedFont>
      <p:font typeface="Garet Ultra-Bold" charset="1" panose="00000000000000000000"/>
      <p:regular r:id="rId16"/>
    </p:embeddedFont>
    <p:embeddedFont>
      <p:font typeface="Garet Ultra-Bold Italics" charset="1" panose="00000000000000000000"/>
      <p:regular r:id="rId17"/>
    </p:embeddedFont>
    <p:embeddedFont>
      <p:font typeface="Garet Heavy" charset="1" panose="00000000000000000000"/>
      <p:regular r:id="rId18"/>
    </p:embeddedFont>
    <p:embeddedFont>
      <p:font typeface="Garet Heavy Italics" charset="1" panose="00000000000000000000"/>
      <p:regular r:id="rId19"/>
    </p:embeddedFont>
    <p:embeddedFont>
      <p:font typeface="Open Sauce" charset="1" panose="00000500000000000000"/>
      <p:regular r:id="rId20"/>
    </p:embeddedFont>
    <p:embeddedFont>
      <p:font typeface="Open Sauce Bold" charset="1" panose="00000800000000000000"/>
      <p:regular r:id="rId21"/>
    </p:embeddedFont>
    <p:embeddedFont>
      <p:font typeface="Open Sauce Italics" charset="1" panose="00000500000000000000"/>
      <p:regular r:id="rId22"/>
    </p:embeddedFont>
    <p:embeddedFont>
      <p:font typeface="Open Sauce Bold Italics" charset="1" panose="00000800000000000000"/>
      <p:regular r:id="rId23"/>
    </p:embeddedFont>
    <p:embeddedFont>
      <p:font typeface="Open Sauce Light" charset="1" panose="00000400000000000000"/>
      <p:regular r:id="rId24"/>
    </p:embeddedFont>
    <p:embeddedFont>
      <p:font typeface="Open Sauce Light Italics" charset="1" panose="00000400000000000000"/>
      <p:regular r:id="rId25"/>
    </p:embeddedFont>
    <p:embeddedFont>
      <p:font typeface="Open Sauce Medium" charset="1" panose="00000600000000000000"/>
      <p:regular r:id="rId26"/>
    </p:embeddedFont>
    <p:embeddedFont>
      <p:font typeface="Open Sauce Medium Italics" charset="1" panose="00000600000000000000"/>
      <p:regular r:id="rId27"/>
    </p:embeddedFont>
    <p:embeddedFont>
      <p:font typeface="Open Sauce Semi-Bold" charset="1" panose="00000700000000000000"/>
      <p:regular r:id="rId28"/>
    </p:embeddedFont>
    <p:embeddedFont>
      <p:font typeface="Open Sauce Semi-Bold Italics" charset="1" panose="00000700000000000000"/>
      <p:regular r:id="rId29"/>
    </p:embeddedFont>
    <p:embeddedFont>
      <p:font typeface="Open Sauce Heavy" charset="1" panose="00000A00000000000000"/>
      <p:regular r:id="rId30"/>
    </p:embeddedFont>
    <p:embeddedFont>
      <p:font typeface="Open Sauce Heavy Italics" charset="1" panose="00000A00000000000000"/>
      <p:regular r:id="rId31"/>
    </p:embeddedFont>
    <p:embeddedFont>
      <p:font typeface="RoxboroughCF" charset="1" panose="00000500000000000000"/>
      <p:regular r:id="rId32"/>
    </p:embeddedFont>
    <p:embeddedFont>
      <p:font typeface="RoxboroughCF Bold" charset="1" panose="00000800000000000000"/>
      <p:regular r:id="rId33"/>
    </p:embeddedFont>
    <p:embeddedFont>
      <p:font typeface="RoxboroughCF Italics" charset="1" panose="00000500000000000000"/>
      <p:regular r:id="rId34"/>
    </p:embeddedFont>
    <p:embeddedFont>
      <p:font typeface="RoxboroughCF Bold Italics" charset="1" panose="00000800000000000000"/>
      <p:regular r:id="rId35"/>
    </p:embeddedFont>
    <p:embeddedFont>
      <p:font typeface="RoxboroughCF Thin" charset="1" panose="00000200000000000000"/>
      <p:regular r:id="rId36"/>
    </p:embeddedFont>
    <p:embeddedFont>
      <p:font typeface="RoxboroughCF Thin Italics" charset="1" panose="00000200000000000000"/>
      <p:regular r:id="rId37"/>
    </p:embeddedFont>
    <p:embeddedFont>
      <p:font typeface="RoxboroughCF Light" charset="1" panose="00000400000000000000"/>
      <p:regular r:id="rId38"/>
    </p:embeddedFont>
    <p:embeddedFont>
      <p:font typeface="RoxboroughCF Light Italics" charset="1" panose="00000400000000000000"/>
      <p:regular r:id="rId39"/>
    </p:embeddedFont>
    <p:embeddedFont>
      <p:font typeface="RoxboroughCF Medium" charset="1" panose="00000600000000000000"/>
      <p:regular r:id="rId40"/>
    </p:embeddedFont>
    <p:embeddedFont>
      <p:font typeface="RoxboroughCF Medium Italics" charset="1" panose="00000600000000000000"/>
      <p:regular r:id="rId41"/>
    </p:embeddedFont>
    <p:embeddedFont>
      <p:font typeface="RoxboroughCF Semi-Bold" charset="1" panose="00000700000000000000"/>
      <p:regular r:id="rId42"/>
    </p:embeddedFont>
    <p:embeddedFont>
      <p:font typeface="RoxboroughCF Semi-Bold Italics" charset="1" panose="00000700000000000000"/>
      <p:regular r:id="rId43"/>
    </p:embeddedFont>
    <p:embeddedFont>
      <p:font typeface="RoxboroughCF Heavy" charset="1" panose="00000A00000000000000"/>
      <p:regular r:id="rId44"/>
    </p:embeddedFont>
    <p:embeddedFont>
      <p:font typeface="RoxboroughCF Heavy Italics" charset="1" panose="00000A00000000000000"/>
      <p:regular r:id="rId4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slides/slide1.xml" Type="http://schemas.openxmlformats.org/officeDocument/2006/relationships/slide"/><Relationship Id="rId47" Target="slides/slide2.xml" Type="http://schemas.openxmlformats.org/officeDocument/2006/relationships/slide"/><Relationship Id="rId48" Target="slides/slide3.xml" Type="http://schemas.openxmlformats.org/officeDocument/2006/relationships/slide"/><Relationship Id="rId49" Target="slides/slide4.xml" Type="http://schemas.openxmlformats.org/officeDocument/2006/relationships/slide"/><Relationship Id="rId5" Target="tableStyles.xml" Type="http://schemas.openxmlformats.org/officeDocument/2006/relationships/tableStyles"/><Relationship Id="rId50" Target="slides/slide5.xml" Type="http://schemas.openxmlformats.org/officeDocument/2006/relationships/slide"/><Relationship Id="rId51" Target="slides/slide6.xml" Type="http://schemas.openxmlformats.org/officeDocument/2006/relationships/slide"/><Relationship Id="rId52" Target="slides/slide7.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jpeg>
</file>

<file path=ppt/media/image3.jpeg>
</file>

<file path=ppt/media/image4.jpeg>
</file>

<file path=ppt/media/image5.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AD704B"/>
        </a:solidFill>
      </p:bgPr>
    </p:bg>
    <p:spTree>
      <p:nvGrpSpPr>
        <p:cNvPr id="1" name=""/>
        <p:cNvGrpSpPr/>
        <p:nvPr/>
      </p:nvGrpSpPr>
      <p:grpSpPr>
        <a:xfrm>
          <a:off x="0" y="0"/>
          <a:ext cx="0" cy="0"/>
          <a:chOff x="0" y="0"/>
          <a:chExt cx="0" cy="0"/>
        </a:xfrm>
      </p:grpSpPr>
      <p:sp>
        <p:nvSpPr>
          <p:cNvPr name="Freeform 2" id="2"/>
          <p:cNvSpPr/>
          <p:nvPr/>
        </p:nvSpPr>
        <p:spPr>
          <a:xfrm flipH="false" flipV="false" rot="0">
            <a:off x="3385821" y="4309504"/>
            <a:ext cx="11516357" cy="5977496"/>
          </a:xfrm>
          <a:custGeom>
            <a:avLst/>
            <a:gdLst/>
            <a:ahLst/>
            <a:cxnLst/>
            <a:rect r="r" b="b" t="t" l="l"/>
            <a:pathLst>
              <a:path h="5977496" w="11516357">
                <a:moveTo>
                  <a:pt x="0" y="0"/>
                </a:moveTo>
                <a:lnTo>
                  <a:pt x="11516358" y="0"/>
                </a:lnTo>
                <a:lnTo>
                  <a:pt x="11516358" y="5977496"/>
                </a:lnTo>
                <a:lnTo>
                  <a:pt x="0" y="5977496"/>
                </a:lnTo>
                <a:lnTo>
                  <a:pt x="0" y="0"/>
                </a:lnTo>
                <a:close/>
              </a:path>
            </a:pathLst>
          </a:custGeom>
          <a:blipFill>
            <a:blip r:embed="rId2"/>
            <a:stretch>
              <a:fillRect l="0" t="-14180" r="0" b="-14180"/>
            </a:stretch>
          </a:blipFill>
        </p:spPr>
      </p:sp>
      <p:sp>
        <p:nvSpPr>
          <p:cNvPr name="TextBox 3" id="3"/>
          <p:cNvSpPr txBox="true"/>
          <p:nvPr/>
        </p:nvSpPr>
        <p:spPr>
          <a:xfrm rot="0">
            <a:off x="1028700" y="1152525"/>
            <a:ext cx="15617059" cy="4098925"/>
          </a:xfrm>
          <a:prstGeom prst="rect">
            <a:avLst/>
          </a:prstGeom>
        </p:spPr>
        <p:txBody>
          <a:bodyPr anchor="t" rtlCol="false" tIns="0" lIns="0" bIns="0" rIns="0">
            <a:spAutoFit/>
          </a:bodyPr>
          <a:lstStyle/>
          <a:p>
            <a:pPr algn="ctr">
              <a:lnSpc>
                <a:spcPts val="15950"/>
              </a:lnSpc>
            </a:pPr>
            <a:r>
              <a:rPr lang="en-US" sz="14500">
                <a:solidFill>
                  <a:srgbClr val="FFF4ED"/>
                </a:solidFill>
                <a:latin typeface="RoxboroughCF"/>
              </a:rPr>
              <a:t>Online  Hotel Booking</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806E53"/>
        </a:solidFill>
      </p:bgPr>
    </p:bg>
    <p:spTree>
      <p:nvGrpSpPr>
        <p:cNvPr id="1" name=""/>
        <p:cNvGrpSpPr/>
        <p:nvPr/>
      </p:nvGrpSpPr>
      <p:grpSpPr>
        <a:xfrm>
          <a:off x="0" y="0"/>
          <a:ext cx="0" cy="0"/>
          <a:chOff x="0" y="0"/>
          <a:chExt cx="0" cy="0"/>
        </a:xfrm>
      </p:grpSpPr>
      <p:sp>
        <p:nvSpPr>
          <p:cNvPr name="Freeform 2" id="2"/>
          <p:cNvSpPr/>
          <p:nvPr/>
        </p:nvSpPr>
        <p:spPr>
          <a:xfrm flipH="false" flipV="false" rot="0">
            <a:off x="0" y="2407432"/>
            <a:ext cx="5993120" cy="7879568"/>
          </a:xfrm>
          <a:custGeom>
            <a:avLst/>
            <a:gdLst/>
            <a:ahLst/>
            <a:cxnLst/>
            <a:rect r="r" b="b" t="t" l="l"/>
            <a:pathLst>
              <a:path h="7879568" w="5993120">
                <a:moveTo>
                  <a:pt x="0" y="0"/>
                </a:moveTo>
                <a:lnTo>
                  <a:pt x="5993120" y="0"/>
                </a:lnTo>
                <a:lnTo>
                  <a:pt x="5993120" y="7879568"/>
                </a:lnTo>
                <a:lnTo>
                  <a:pt x="0" y="7879568"/>
                </a:lnTo>
                <a:lnTo>
                  <a:pt x="0" y="0"/>
                </a:lnTo>
                <a:close/>
              </a:path>
            </a:pathLst>
          </a:custGeom>
          <a:blipFill>
            <a:blip r:embed="rId2"/>
            <a:stretch>
              <a:fillRect l="-7791" t="0" r="-80818" b="0"/>
            </a:stretch>
          </a:blipFill>
        </p:spPr>
      </p:sp>
      <p:sp>
        <p:nvSpPr>
          <p:cNvPr name="AutoShape 3" id="3"/>
          <p:cNvSpPr/>
          <p:nvPr/>
        </p:nvSpPr>
        <p:spPr>
          <a:xfrm rot="0">
            <a:off x="9532576" y="5222250"/>
            <a:ext cx="7348267" cy="0"/>
          </a:xfrm>
          <a:prstGeom prst="line">
            <a:avLst/>
          </a:prstGeom>
          <a:ln cap="rnd" w="9525">
            <a:solidFill>
              <a:srgbClr val="FFF4ED"/>
            </a:solidFill>
            <a:prstDash val="solid"/>
            <a:headEnd type="none" len="sm" w="sm"/>
            <a:tailEnd type="none" len="sm" w="sm"/>
          </a:ln>
        </p:spPr>
      </p:sp>
      <p:grpSp>
        <p:nvGrpSpPr>
          <p:cNvPr name="Group 4" id="4"/>
          <p:cNvGrpSpPr/>
          <p:nvPr/>
        </p:nvGrpSpPr>
        <p:grpSpPr>
          <a:xfrm rot="0">
            <a:off x="323659" y="1723027"/>
            <a:ext cx="7138034" cy="2207654"/>
            <a:chOff x="0" y="0"/>
            <a:chExt cx="9517379" cy="2943538"/>
          </a:xfrm>
        </p:grpSpPr>
        <p:sp>
          <p:nvSpPr>
            <p:cNvPr name="TextBox 5" id="5"/>
            <p:cNvSpPr txBox="true"/>
            <p:nvPr/>
          </p:nvSpPr>
          <p:spPr>
            <a:xfrm rot="0">
              <a:off x="0" y="-9525"/>
              <a:ext cx="9517379" cy="1838325"/>
            </a:xfrm>
            <a:prstGeom prst="rect">
              <a:avLst/>
            </a:prstGeom>
          </p:spPr>
          <p:txBody>
            <a:bodyPr anchor="t" rtlCol="false" tIns="0" lIns="0" bIns="0" rIns="0">
              <a:spAutoFit/>
            </a:bodyPr>
            <a:lstStyle/>
            <a:p>
              <a:pPr>
                <a:lnSpc>
                  <a:spcPts val="9900"/>
                </a:lnSpc>
              </a:pPr>
              <a:r>
                <a:rPr lang="en-US" sz="9000">
                  <a:solidFill>
                    <a:srgbClr val="FFF4ED"/>
                  </a:solidFill>
                  <a:latin typeface="Maharlika"/>
                </a:rPr>
                <a:t>Introduction</a:t>
              </a:r>
            </a:p>
          </p:txBody>
        </p:sp>
        <p:sp>
          <p:nvSpPr>
            <p:cNvPr name="TextBox 6" id="6"/>
            <p:cNvSpPr txBox="true"/>
            <p:nvPr/>
          </p:nvSpPr>
          <p:spPr>
            <a:xfrm rot="0">
              <a:off x="0" y="2420721"/>
              <a:ext cx="9517379" cy="522817"/>
            </a:xfrm>
            <a:prstGeom prst="rect">
              <a:avLst/>
            </a:prstGeom>
          </p:spPr>
          <p:txBody>
            <a:bodyPr anchor="t" rtlCol="false" tIns="0" lIns="0" bIns="0" rIns="0">
              <a:spAutoFit/>
            </a:bodyPr>
            <a:lstStyle/>
            <a:p>
              <a:pPr>
                <a:lnSpc>
                  <a:spcPts val="3250"/>
                </a:lnSpc>
              </a:pPr>
            </a:p>
          </p:txBody>
        </p:sp>
      </p:grpSp>
      <p:grpSp>
        <p:nvGrpSpPr>
          <p:cNvPr name="Group 7" id="7"/>
          <p:cNvGrpSpPr/>
          <p:nvPr/>
        </p:nvGrpSpPr>
        <p:grpSpPr>
          <a:xfrm rot="0">
            <a:off x="6362292" y="3930681"/>
            <a:ext cx="10897008" cy="5299795"/>
            <a:chOff x="0" y="0"/>
            <a:chExt cx="14529343" cy="7066394"/>
          </a:xfrm>
        </p:grpSpPr>
        <p:sp>
          <p:nvSpPr>
            <p:cNvPr name="TextBox 8" id="8"/>
            <p:cNvSpPr txBox="true"/>
            <p:nvPr/>
          </p:nvSpPr>
          <p:spPr>
            <a:xfrm rot="0">
              <a:off x="0" y="6635187"/>
              <a:ext cx="14529343" cy="431207"/>
            </a:xfrm>
            <a:prstGeom prst="rect">
              <a:avLst/>
            </a:prstGeom>
          </p:spPr>
          <p:txBody>
            <a:bodyPr anchor="t" rtlCol="false" tIns="0" lIns="0" bIns="0" rIns="0">
              <a:spAutoFit/>
            </a:bodyPr>
            <a:lstStyle/>
            <a:p>
              <a:pPr>
                <a:lnSpc>
                  <a:spcPts val="2692"/>
                </a:lnSpc>
              </a:pPr>
            </a:p>
          </p:txBody>
        </p:sp>
        <p:sp>
          <p:nvSpPr>
            <p:cNvPr name="TextBox 9" id="9"/>
            <p:cNvSpPr txBox="true"/>
            <p:nvPr/>
          </p:nvSpPr>
          <p:spPr>
            <a:xfrm rot="0">
              <a:off x="0" y="0"/>
              <a:ext cx="14529343" cy="6223000"/>
            </a:xfrm>
            <a:prstGeom prst="rect">
              <a:avLst/>
            </a:prstGeom>
          </p:spPr>
          <p:txBody>
            <a:bodyPr anchor="t" rtlCol="false" tIns="0" lIns="0" bIns="0" rIns="0">
              <a:spAutoFit/>
            </a:bodyPr>
            <a:lstStyle/>
            <a:p>
              <a:pPr>
                <a:lnSpc>
                  <a:spcPts val="3728"/>
                </a:lnSpc>
              </a:pPr>
              <a:r>
                <a:rPr lang="en-US" sz="3107">
                  <a:solidFill>
                    <a:srgbClr val="FFF4ED"/>
                  </a:solidFill>
                  <a:latin typeface="Garet"/>
                </a:rPr>
                <a:t>In this chapter we mentioned the software and hardware requirements, which are necessary for successfully running this system. The major element in building systems is selecting compatible hardware and software. The system analyst has to determine what software package is best for the “Online Hotel Booking Website ” and, where software is not an issue, the kind of hardware and peripherals needed for the final conversion.</a:t>
              </a:r>
            </a:p>
            <a:p>
              <a:pPr>
                <a:lnSpc>
                  <a:spcPts val="3728"/>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FF4ED"/>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3521661"/>
            <a:ext cx="5185991" cy="5736639"/>
          </a:xfrm>
          <a:custGeom>
            <a:avLst/>
            <a:gdLst/>
            <a:ahLst/>
            <a:cxnLst/>
            <a:rect r="r" b="b" t="t" l="l"/>
            <a:pathLst>
              <a:path h="5736639" w="5185991">
                <a:moveTo>
                  <a:pt x="0" y="0"/>
                </a:moveTo>
                <a:lnTo>
                  <a:pt x="5185991" y="0"/>
                </a:lnTo>
                <a:lnTo>
                  <a:pt x="5185991" y="5736639"/>
                </a:lnTo>
                <a:lnTo>
                  <a:pt x="0" y="5736639"/>
                </a:lnTo>
                <a:lnTo>
                  <a:pt x="0" y="0"/>
                </a:lnTo>
                <a:close/>
              </a:path>
            </a:pathLst>
          </a:custGeom>
          <a:blipFill>
            <a:blip r:embed="rId2"/>
            <a:stretch>
              <a:fillRect l="0" t="0" r="-66970" b="0"/>
            </a:stretch>
          </a:blipFill>
        </p:spPr>
      </p:sp>
      <p:sp>
        <p:nvSpPr>
          <p:cNvPr name="TextBox 3" id="3"/>
          <p:cNvSpPr txBox="true"/>
          <p:nvPr/>
        </p:nvSpPr>
        <p:spPr>
          <a:xfrm rot="0">
            <a:off x="1028700" y="1555865"/>
            <a:ext cx="4226587" cy="1158878"/>
          </a:xfrm>
          <a:prstGeom prst="rect">
            <a:avLst/>
          </a:prstGeom>
        </p:spPr>
        <p:txBody>
          <a:bodyPr anchor="t" rtlCol="false" tIns="0" lIns="0" bIns="0" rIns="0">
            <a:spAutoFit/>
          </a:bodyPr>
          <a:lstStyle/>
          <a:p>
            <a:pPr>
              <a:lnSpc>
                <a:spcPts val="8800"/>
              </a:lnSpc>
            </a:pPr>
            <a:r>
              <a:rPr lang="en-US" sz="8000">
                <a:solidFill>
                  <a:srgbClr val="000000"/>
                </a:solidFill>
                <a:latin typeface="RoxboroughCF"/>
              </a:rPr>
              <a:t>Working</a:t>
            </a:r>
          </a:p>
        </p:txBody>
      </p:sp>
      <p:sp>
        <p:nvSpPr>
          <p:cNvPr name="TextBox 4" id="4"/>
          <p:cNvSpPr txBox="true"/>
          <p:nvPr/>
        </p:nvSpPr>
        <p:spPr>
          <a:xfrm rot="0">
            <a:off x="6465574" y="4672176"/>
            <a:ext cx="10441206" cy="2542179"/>
          </a:xfrm>
          <a:prstGeom prst="rect">
            <a:avLst/>
          </a:prstGeom>
        </p:spPr>
        <p:txBody>
          <a:bodyPr anchor="t" rtlCol="false" tIns="0" lIns="0" bIns="0" rIns="0">
            <a:spAutoFit/>
          </a:bodyPr>
          <a:lstStyle/>
          <a:p>
            <a:pPr algn="ctr">
              <a:lnSpc>
                <a:spcPts val="4038"/>
              </a:lnSpc>
              <a:spcBef>
                <a:spcPct val="0"/>
              </a:spcBef>
            </a:pPr>
            <a:r>
              <a:rPr lang="en-US" sz="3671">
                <a:solidFill>
                  <a:srgbClr val="000000"/>
                </a:solidFill>
                <a:latin typeface="Garet"/>
              </a:rPr>
              <a:t>Users browse through the available hotels using search filters such as location, dates, price range, and amenities. They select a hotel based on their preferences and requirements.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806E53"/>
        </a:solidFill>
      </p:bgPr>
    </p:bg>
    <p:spTree>
      <p:nvGrpSpPr>
        <p:cNvPr id="1" name=""/>
        <p:cNvGrpSpPr/>
        <p:nvPr/>
      </p:nvGrpSpPr>
      <p:grpSpPr>
        <a:xfrm>
          <a:off x="0" y="0"/>
          <a:ext cx="0" cy="0"/>
          <a:chOff x="0" y="0"/>
          <a:chExt cx="0" cy="0"/>
        </a:xfrm>
      </p:grpSpPr>
      <p:sp>
        <p:nvSpPr>
          <p:cNvPr name="Freeform 2" id="2"/>
          <p:cNvSpPr/>
          <p:nvPr/>
        </p:nvSpPr>
        <p:spPr>
          <a:xfrm flipH="false" flipV="false" rot="0">
            <a:off x="10781423" y="6768781"/>
            <a:ext cx="7501815" cy="3518219"/>
          </a:xfrm>
          <a:custGeom>
            <a:avLst/>
            <a:gdLst/>
            <a:ahLst/>
            <a:cxnLst/>
            <a:rect r="r" b="b" t="t" l="l"/>
            <a:pathLst>
              <a:path h="3518219" w="7501815">
                <a:moveTo>
                  <a:pt x="0" y="0"/>
                </a:moveTo>
                <a:lnTo>
                  <a:pt x="7501815" y="0"/>
                </a:lnTo>
                <a:lnTo>
                  <a:pt x="7501815" y="3518219"/>
                </a:lnTo>
                <a:lnTo>
                  <a:pt x="0" y="3518219"/>
                </a:lnTo>
                <a:lnTo>
                  <a:pt x="0" y="0"/>
                </a:lnTo>
                <a:close/>
              </a:path>
            </a:pathLst>
          </a:custGeom>
          <a:blipFill>
            <a:blip r:embed="rId2"/>
            <a:stretch>
              <a:fillRect l="-3084" t="-116538" r="0" b="-113168"/>
            </a:stretch>
          </a:blipFill>
        </p:spPr>
      </p:sp>
      <p:grpSp>
        <p:nvGrpSpPr>
          <p:cNvPr name="Group 3" id="3"/>
          <p:cNvGrpSpPr/>
          <p:nvPr/>
        </p:nvGrpSpPr>
        <p:grpSpPr>
          <a:xfrm rot="0">
            <a:off x="12569360" y="2799545"/>
            <a:ext cx="6912856" cy="2146595"/>
            <a:chOff x="0" y="0"/>
            <a:chExt cx="9217141" cy="2862126"/>
          </a:xfrm>
        </p:grpSpPr>
        <p:sp>
          <p:nvSpPr>
            <p:cNvPr name="TextBox 4" id="4"/>
            <p:cNvSpPr txBox="true"/>
            <p:nvPr/>
          </p:nvSpPr>
          <p:spPr>
            <a:xfrm rot="0">
              <a:off x="0" y="57150"/>
              <a:ext cx="9217141" cy="1564217"/>
            </a:xfrm>
            <a:prstGeom prst="rect">
              <a:avLst/>
            </a:prstGeom>
          </p:spPr>
          <p:txBody>
            <a:bodyPr anchor="t" rtlCol="false" tIns="0" lIns="0" bIns="0" rIns="0">
              <a:spAutoFit/>
            </a:bodyPr>
            <a:lstStyle/>
            <a:p>
              <a:pPr>
                <a:lnSpc>
                  <a:spcPts val="8800"/>
                </a:lnSpc>
              </a:pPr>
              <a:r>
                <a:rPr lang="en-US" sz="8000">
                  <a:solidFill>
                    <a:srgbClr val="FFF4ED"/>
                  </a:solidFill>
                  <a:latin typeface="RoxboroughCF"/>
                </a:rPr>
                <a:t>Uses</a:t>
              </a:r>
            </a:p>
          </p:txBody>
        </p:sp>
        <p:sp>
          <p:nvSpPr>
            <p:cNvPr name="TextBox 5" id="5"/>
            <p:cNvSpPr txBox="true"/>
            <p:nvPr/>
          </p:nvSpPr>
          <p:spPr>
            <a:xfrm rot="0">
              <a:off x="0" y="2339309"/>
              <a:ext cx="9217141" cy="522817"/>
            </a:xfrm>
            <a:prstGeom prst="rect">
              <a:avLst/>
            </a:prstGeom>
          </p:spPr>
          <p:txBody>
            <a:bodyPr anchor="t" rtlCol="false" tIns="0" lIns="0" bIns="0" rIns="0">
              <a:spAutoFit/>
            </a:bodyPr>
            <a:lstStyle/>
            <a:p>
              <a:pPr>
                <a:lnSpc>
                  <a:spcPts val="3250"/>
                </a:lnSpc>
              </a:pPr>
            </a:p>
          </p:txBody>
        </p:sp>
      </p:grpSp>
      <p:sp>
        <p:nvSpPr>
          <p:cNvPr name="TextBox 6" id="6"/>
          <p:cNvSpPr txBox="true"/>
          <p:nvPr/>
        </p:nvSpPr>
        <p:spPr>
          <a:xfrm rot="0">
            <a:off x="229094" y="2573246"/>
            <a:ext cx="9491758" cy="2466873"/>
          </a:xfrm>
          <a:prstGeom prst="rect">
            <a:avLst/>
          </a:prstGeom>
        </p:spPr>
        <p:txBody>
          <a:bodyPr anchor="t" rtlCol="false" tIns="0" lIns="0" bIns="0" rIns="0">
            <a:spAutoFit/>
          </a:bodyPr>
          <a:lstStyle/>
          <a:p>
            <a:pPr algn="just">
              <a:lnSpc>
                <a:spcPts val="3910"/>
              </a:lnSpc>
              <a:spcBef>
                <a:spcPct val="0"/>
              </a:spcBef>
            </a:pPr>
            <a:r>
              <a:rPr lang="en-US" sz="3008">
                <a:solidFill>
                  <a:srgbClr val="FFF4ED"/>
                </a:solidFill>
                <a:latin typeface="Garet"/>
              </a:rPr>
              <a:t>Users can easily search and book hotel rooms from the comfort of their own homes or while on the go, eliminating the need to visit or call multiple hotels to check availability and prices.</a:t>
            </a:r>
          </a:p>
          <a:p>
            <a:pPr algn="just">
              <a:lnSpc>
                <a:spcPts val="3910"/>
              </a:lnSpc>
              <a:spcBef>
                <a:spcPct val="0"/>
              </a:spcBef>
            </a:pPr>
          </a:p>
        </p:txBody>
      </p:sp>
      <p:sp>
        <p:nvSpPr>
          <p:cNvPr name="TextBox 7" id="7"/>
          <p:cNvSpPr txBox="true"/>
          <p:nvPr/>
        </p:nvSpPr>
        <p:spPr>
          <a:xfrm rot="0">
            <a:off x="394093" y="6749731"/>
            <a:ext cx="8597000" cy="2363470"/>
          </a:xfrm>
          <a:prstGeom prst="rect">
            <a:avLst/>
          </a:prstGeom>
        </p:spPr>
        <p:txBody>
          <a:bodyPr anchor="t" rtlCol="false" tIns="0" lIns="0" bIns="0" rIns="0">
            <a:spAutoFit/>
          </a:bodyPr>
          <a:lstStyle/>
          <a:p>
            <a:pPr>
              <a:lnSpc>
                <a:spcPts val="3769"/>
              </a:lnSpc>
              <a:spcBef>
                <a:spcPct val="0"/>
              </a:spcBef>
            </a:pPr>
            <a:r>
              <a:rPr lang="en-US" sz="2899">
                <a:solidFill>
                  <a:srgbClr val="FFF4ED"/>
                </a:solidFill>
                <a:latin typeface="Garet"/>
              </a:rPr>
              <a:t>Most online hotel booking platforms offer customer support services to assist users with any questions, concerns, or issues they may encounter before, during, or after their stay.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FF4ED"/>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9144000" cy="10287000"/>
          </a:xfrm>
          <a:custGeom>
            <a:avLst/>
            <a:gdLst/>
            <a:ahLst/>
            <a:cxnLst/>
            <a:rect r="r" b="b" t="t" l="l"/>
            <a:pathLst>
              <a:path h="10287000" w="9144000">
                <a:moveTo>
                  <a:pt x="0" y="0"/>
                </a:moveTo>
                <a:lnTo>
                  <a:pt x="9144000" y="0"/>
                </a:lnTo>
                <a:lnTo>
                  <a:pt x="9144000" y="10287000"/>
                </a:lnTo>
                <a:lnTo>
                  <a:pt x="0" y="10287000"/>
                </a:lnTo>
                <a:lnTo>
                  <a:pt x="0" y="0"/>
                </a:lnTo>
                <a:close/>
              </a:path>
            </a:pathLst>
          </a:custGeom>
          <a:blipFill>
            <a:blip r:embed="rId2"/>
            <a:stretch>
              <a:fillRect l="-42152" t="0" r="-26597" b="0"/>
            </a:stretch>
          </a:blipFill>
        </p:spPr>
      </p:sp>
      <p:grpSp>
        <p:nvGrpSpPr>
          <p:cNvPr name="Group 3" id="3"/>
          <p:cNvGrpSpPr/>
          <p:nvPr/>
        </p:nvGrpSpPr>
        <p:grpSpPr>
          <a:xfrm rot="0">
            <a:off x="9921786" y="2075119"/>
            <a:ext cx="7113183" cy="2226989"/>
            <a:chOff x="0" y="0"/>
            <a:chExt cx="9484244" cy="2969319"/>
          </a:xfrm>
        </p:grpSpPr>
        <p:sp>
          <p:nvSpPr>
            <p:cNvPr name="TextBox 4" id="4"/>
            <p:cNvSpPr txBox="true"/>
            <p:nvPr/>
          </p:nvSpPr>
          <p:spPr>
            <a:xfrm rot="0">
              <a:off x="0" y="76200"/>
              <a:ext cx="9484244" cy="1669628"/>
            </a:xfrm>
            <a:prstGeom prst="rect">
              <a:avLst/>
            </a:prstGeom>
          </p:spPr>
          <p:txBody>
            <a:bodyPr anchor="t" rtlCol="false" tIns="0" lIns="0" bIns="0" rIns="0">
              <a:spAutoFit/>
            </a:bodyPr>
            <a:lstStyle/>
            <a:p>
              <a:pPr algn="ctr">
                <a:lnSpc>
                  <a:spcPts val="9460"/>
                </a:lnSpc>
              </a:pPr>
              <a:r>
                <a:rPr lang="en-US" sz="8600">
                  <a:solidFill>
                    <a:srgbClr val="000000"/>
                  </a:solidFill>
                  <a:latin typeface="RoxboroughCF"/>
                </a:rPr>
                <a:t>Advantages</a:t>
              </a:r>
            </a:p>
          </p:txBody>
        </p:sp>
        <p:sp>
          <p:nvSpPr>
            <p:cNvPr name="TextBox 5" id="5"/>
            <p:cNvSpPr txBox="true"/>
            <p:nvPr/>
          </p:nvSpPr>
          <p:spPr>
            <a:xfrm rot="0">
              <a:off x="0" y="2519104"/>
              <a:ext cx="9484244" cy="450215"/>
            </a:xfrm>
            <a:prstGeom prst="rect">
              <a:avLst/>
            </a:prstGeom>
          </p:spPr>
          <p:txBody>
            <a:bodyPr anchor="t" rtlCol="false" tIns="0" lIns="0" bIns="0" rIns="0">
              <a:spAutoFit/>
            </a:bodyPr>
            <a:lstStyle/>
            <a:p>
              <a:pPr algn="ctr">
                <a:lnSpc>
                  <a:spcPts val="2730"/>
                </a:lnSpc>
              </a:pPr>
            </a:p>
          </p:txBody>
        </p:sp>
      </p:grpSp>
      <p:sp>
        <p:nvSpPr>
          <p:cNvPr name="TextBox 6" id="6"/>
          <p:cNvSpPr txBox="true"/>
          <p:nvPr/>
        </p:nvSpPr>
        <p:spPr>
          <a:xfrm rot="0">
            <a:off x="9438975" y="4316395"/>
            <a:ext cx="8268987" cy="4109251"/>
          </a:xfrm>
          <a:prstGeom prst="rect">
            <a:avLst/>
          </a:prstGeom>
        </p:spPr>
        <p:txBody>
          <a:bodyPr anchor="t" rtlCol="false" tIns="0" lIns="0" bIns="0" rIns="0">
            <a:spAutoFit/>
          </a:bodyPr>
          <a:lstStyle/>
          <a:p>
            <a:pPr marL="903950" indent="-451975" lvl="1">
              <a:lnSpc>
                <a:spcPts val="5442"/>
              </a:lnSpc>
              <a:buFont typeface="Arial"/>
              <a:buChar char="•"/>
            </a:pPr>
            <a:r>
              <a:rPr lang="en-US" sz="4186">
                <a:solidFill>
                  <a:srgbClr val="000000"/>
                </a:solidFill>
                <a:latin typeface="Garet"/>
              </a:rPr>
              <a:t>Convenience</a:t>
            </a:r>
          </a:p>
          <a:p>
            <a:pPr marL="903950" indent="-451975" lvl="1">
              <a:lnSpc>
                <a:spcPts val="5442"/>
              </a:lnSpc>
              <a:buFont typeface="Arial"/>
              <a:buChar char="•"/>
            </a:pPr>
            <a:r>
              <a:rPr lang="en-US" sz="4186">
                <a:solidFill>
                  <a:srgbClr val="000000"/>
                </a:solidFill>
                <a:latin typeface="Garet"/>
              </a:rPr>
              <a:t>Wide Selection</a:t>
            </a:r>
          </a:p>
          <a:p>
            <a:pPr marL="903950" indent="-451975" lvl="1">
              <a:lnSpc>
                <a:spcPts val="5442"/>
              </a:lnSpc>
              <a:buFont typeface="Arial"/>
              <a:buChar char="•"/>
            </a:pPr>
            <a:r>
              <a:rPr lang="en-US" sz="4186">
                <a:solidFill>
                  <a:srgbClr val="000000"/>
                </a:solidFill>
                <a:latin typeface="Garet"/>
              </a:rPr>
              <a:t>Cost Saving</a:t>
            </a:r>
          </a:p>
          <a:p>
            <a:pPr marL="903950" indent="-451975" lvl="1">
              <a:lnSpc>
                <a:spcPts val="5442"/>
              </a:lnSpc>
              <a:buFont typeface="Arial"/>
              <a:buChar char="•"/>
            </a:pPr>
            <a:r>
              <a:rPr lang="en-US" sz="4186">
                <a:solidFill>
                  <a:srgbClr val="000000"/>
                </a:solidFill>
                <a:latin typeface="Garet"/>
              </a:rPr>
              <a:t>Transport Information</a:t>
            </a:r>
          </a:p>
          <a:p>
            <a:pPr marL="903950" indent="-451975" lvl="1">
              <a:lnSpc>
                <a:spcPts val="5442"/>
              </a:lnSpc>
              <a:buFont typeface="Arial"/>
              <a:buChar char="•"/>
            </a:pPr>
            <a:r>
              <a:rPr lang="en-US" sz="4186">
                <a:solidFill>
                  <a:srgbClr val="000000"/>
                </a:solidFill>
                <a:latin typeface="Garet"/>
              </a:rPr>
              <a:t>Flexibility</a:t>
            </a:r>
          </a:p>
          <a:p>
            <a:pPr marL="903950" indent="-451975" lvl="1">
              <a:lnSpc>
                <a:spcPts val="5442"/>
              </a:lnSpc>
              <a:buFont typeface="Arial"/>
              <a:buChar char="•"/>
            </a:pPr>
            <a:r>
              <a:rPr lang="en-US" sz="4186">
                <a:solidFill>
                  <a:srgbClr val="000000"/>
                </a:solidFill>
                <a:latin typeface="Garet"/>
              </a:rPr>
              <a:t>Customer Support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FF4ED"/>
        </a:solidFill>
      </p:bgPr>
    </p:bg>
    <p:spTree>
      <p:nvGrpSpPr>
        <p:cNvPr id="1" name=""/>
        <p:cNvGrpSpPr/>
        <p:nvPr/>
      </p:nvGrpSpPr>
      <p:grpSpPr>
        <a:xfrm>
          <a:off x="0" y="0"/>
          <a:ext cx="0" cy="0"/>
          <a:chOff x="0" y="0"/>
          <a:chExt cx="0" cy="0"/>
        </a:xfrm>
      </p:grpSpPr>
      <p:sp>
        <p:nvSpPr>
          <p:cNvPr name="Freeform 2" id="2"/>
          <p:cNvSpPr/>
          <p:nvPr/>
        </p:nvSpPr>
        <p:spPr>
          <a:xfrm flipH="false" flipV="false" rot="0">
            <a:off x="-178041" y="0"/>
            <a:ext cx="9514325" cy="10703615"/>
          </a:xfrm>
          <a:custGeom>
            <a:avLst/>
            <a:gdLst/>
            <a:ahLst/>
            <a:cxnLst/>
            <a:rect r="r" b="b" t="t" l="l"/>
            <a:pathLst>
              <a:path h="10703615" w="9514325">
                <a:moveTo>
                  <a:pt x="0" y="0"/>
                </a:moveTo>
                <a:lnTo>
                  <a:pt x="9514325" y="0"/>
                </a:lnTo>
                <a:lnTo>
                  <a:pt x="9514325" y="10703615"/>
                </a:lnTo>
                <a:lnTo>
                  <a:pt x="0" y="10703615"/>
                </a:lnTo>
                <a:lnTo>
                  <a:pt x="0" y="0"/>
                </a:lnTo>
                <a:close/>
              </a:path>
            </a:pathLst>
          </a:custGeom>
          <a:blipFill>
            <a:blip r:embed="rId2"/>
            <a:stretch>
              <a:fillRect l="-42152" t="0" r="-26597" b="0"/>
            </a:stretch>
          </a:blipFill>
        </p:spPr>
      </p:sp>
      <p:sp>
        <p:nvSpPr>
          <p:cNvPr name="TextBox 3" id="3"/>
          <p:cNvSpPr txBox="true"/>
          <p:nvPr/>
        </p:nvSpPr>
        <p:spPr>
          <a:xfrm rot="0">
            <a:off x="10146117" y="1766135"/>
            <a:ext cx="7113183" cy="1108714"/>
          </a:xfrm>
          <a:prstGeom prst="rect">
            <a:avLst/>
          </a:prstGeom>
        </p:spPr>
        <p:txBody>
          <a:bodyPr anchor="t" rtlCol="false" tIns="0" lIns="0" bIns="0" rIns="0">
            <a:spAutoFit/>
          </a:bodyPr>
          <a:lstStyle/>
          <a:p>
            <a:pPr algn="ctr">
              <a:lnSpc>
                <a:spcPts val="8580"/>
              </a:lnSpc>
            </a:pPr>
            <a:r>
              <a:rPr lang="en-US" sz="7800">
                <a:solidFill>
                  <a:srgbClr val="000000"/>
                </a:solidFill>
                <a:latin typeface="RoxboroughCF"/>
              </a:rPr>
              <a:t>Disadvantages</a:t>
            </a:r>
          </a:p>
        </p:txBody>
      </p:sp>
      <p:sp>
        <p:nvSpPr>
          <p:cNvPr name="TextBox 4" id="4"/>
          <p:cNvSpPr txBox="true"/>
          <p:nvPr/>
        </p:nvSpPr>
        <p:spPr>
          <a:xfrm rot="0">
            <a:off x="9759954" y="4084585"/>
            <a:ext cx="8263384" cy="5858146"/>
          </a:xfrm>
          <a:prstGeom prst="rect">
            <a:avLst/>
          </a:prstGeom>
        </p:spPr>
        <p:txBody>
          <a:bodyPr anchor="t" rtlCol="false" tIns="0" lIns="0" bIns="0" rIns="0">
            <a:spAutoFit/>
          </a:bodyPr>
          <a:lstStyle/>
          <a:p>
            <a:pPr marL="966950" indent="-483475" lvl="1">
              <a:lnSpc>
                <a:spcPts val="5822"/>
              </a:lnSpc>
              <a:buFont typeface="Arial"/>
              <a:buChar char="•"/>
            </a:pPr>
            <a:r>
              <a:rPr lang="en-US" sz="4478">
                <a:solidFill>
                  <a:srgbClr val="000000"/>
                </a:solidFill>
                <a:latin typeface="Garet"/>
              </a:rPr>
              <a:t>Limited Personal</a:t>
            </a:r>
          </a:p>
          <a:p>
            <a:pPr>
              <a:lnSpc>
                <a:spcPts val="5822"/>
              </a:lnSpc>
            </a:pPr>
            <a:r>
              <a:rPr lang="en-US" sz="4478">
                <a:solidFill>
                  <a:srgbClr val="000000"/>
                </a:solidFill>
                <a:latin typeface="Garet"/>
              </a:rPr>
              <a:t>       Interaction </a:t>
            </a:r>
          </a:p>
          <a:p>
            <a:pPr marL="966950" indent="-483475" lvl="1">
              <a:lnSpc>
                <a:spcPts val="5822"/>
              </a:lnSpc>
              <a:buFont typeface="Arial"/>
              <a:buChar char="•"/>
            </a:pPr>
            <a:r>
              <a:rPr lang="en-US" sz="4478">
                <a:solidFill>
                  <a:srgbClr val="000000"/>
                </a:solidFill>
                <a:latin typeface="Garet"/>
              </a:rPr>
              <a:t>Cancellation Policies</a:t>
            </a:r>
          </a:p>
          <a:p>
            <a:pPr marL="966950" indent="-483475" lvl="1">
              <a:lnSpc>
                <a:spcPts val="5822"/>
              </a:lnSpc>
              <a:buFont typeface="Arial"/>
              <a:buChar char="•"/>
            </a:pPr>
            <a:r>
              <a:rPr lang="en-US" sz="4478">
                <a:solidFill>
                  <a:srgbClr val="000000"/>
                </a:solidFill>
                <a:latin typeface="Garet"/>
              </a:rPr>
              <a:t>Hidden fees</a:t>
            </a:r>
          </a:p>
          <a:p>
            <a:pPr marL="966950" indent="-483475" lvl="1">
              <a:lnSpc>
                <a:spcPts val="5822"/>
              </a:lnSpc>
              <a:buFont typeface="Arial"/>
              <a:buChar char="•"/>
            </a:pPr>
            <a:r>
              <a:rPr lang="en-US" sz="4478">
                <a:solidFill>
                  <a:srgbClr val="000000"/>
                </a:solidFill>
                <a:latin typeface="Garet"/>
              </a:rPr>
              <a:t>Lack of flexibility</a:t>
            </a:r>
          </a:p>
          <a:p>
            <a:pPr marL="966950" indent="-483475" lvl="1">
              <a:lnSpc>
                <a:spcPts val="5822"/>
              </a:lnSpc>
              <a:buFont typeface="Arial"/>
              <a:buChar char="•"/>
            </a:pPr>
            <a:r>
              <a:rPr lang="en-US" sz="4478">
                <a:solidFill>
                  <a:srgbClr val="000000"/>
                </a:solidFill>
                <a:latin typeface="Garet"/>
              </a:rPr>
              <a:t>Risk of Fraud </a:t>
            </a:r>
          </a:p>
          <a:p>
            <a:pPr marL="966950" indent="-483475" lvl="1">
              <a:lnSpc>
                <a:spcPts val="5822"/>
              </a:lnSpc>
              <a:buFont typeface="Arial"/>
              <a:buChar char="•"/>
            </a:pPr>
            <a:r>
              <a:rPr lang="en-US" sz="4478">
                <a:solidFill>
                  <a:srgbClr val="000000"/>
                </a:solidFill>
                <a:latin typeface="Garet"/>
              </a:rPr>
              <a:t>Dependency on Reviews </a:t>
            </a:r>
          </a:p>
          <a:p>
            <a:pPr marL="966950" indent="-483475" lvl="1">
              <a:lnSpc>
                <a:spcPts val="5822"/>
              </a:lnSpc>
              <a:buFont typeface="Arial"/>
              <a:buChar char="•"/>
            </a:pPr>
            <a:r>
              <a:rPr lang="en-US" sz="4478">
                <a:solidFill>
                  <a:srgbClr val="000000"/>
                </a:solidFill>
                <a:latin typeface="Garet"/>
              </a:rPr>
              <a:t>Security Concerns</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AD704B"/>
        </a:solidFill>
      </p:bgPr>
    </p:bg>
    <p:spTree>
      <p:nvGrpSpPr>
        <p:cNvPr id="1" name=""/>
        <p:cNvGrpSpPr/>
        <p:nvPr/>
      </p:nvGrpSpPr>
      <p:grpSpPr>
        <a:xfrm>
          <a:off x="0" y="0"/>
          <a:ext cx="0" cy="0"/>
          <a:chOff x="0" y="0"/>
          <a:chExt cx="0" cy="0"/>
        </a:xfrm>
      </p:grpSpPr>
      <p:sp>
        <p:nvSpPr>
          <p:cNvPr name="TextBox 2" id="2"/>
          <p:cNvSpPr txBox="true"/>
          <p:nvPr/>
        </p:nvSpPr>
        <p:spPr>
          <a:xfrm rot="0">
            <a:off x="1028700" y="1461475"/>
            <a:ext cx="12394649" cy="1304925"/>
          </a:xfrm>
          <a:prstGeom prst="rect">
            <a:avLst/>
          </a:prstGeom>
        </p:spPr>
        <p:txBody>
          <a:bodyPr anchor="t" rtlCol="false" tIns="0" lIns="0" bIns="0" rIns="0">
            <a:spAutoFit/>
          </a:bodyPr>
          <a:lstStyle/>
          <a:p>
            <a:pPr>
              <a:lnSpc>
                <a:spcPts val="9900"/>
              </a:lnSpc>
            </a:pPr>
            <a:r>
              <a:rPr lang="en-US" sz="9000">
                <a:solidFill>
                  <a:srgbClr val="FFF4ED"/>
                </a:solidFill>
                <a:latin typeface="RoxboroughCF"/>
              </a:rPr>
              <a:t>Future Scope</a:t>
            </a:r>
          </a:p>
        </p:txBody>
      </p:sp>
      <p:sp>
        <p:nvSpPr>
          <p:cNvPr name="TextBox 3" id="3"/>
          <p:cNvSpPr txBox="true"/>
          <p:nvPr/>
        </p:nvSpPr>
        <p:spPr>
          <a:xfrm rot="0">
            <a:off x="1028700" y="4526456"/>
            <a:ext cx="12884944" cy="3101594"/>
          </a:xfrm>
          <a:prstGeom prst="rect">
            <a:avLst/>
          </a:prstGeom>
        </p:spPr>
        <p:txBody>
          <a:bodyPr anchor="t" rtlCol="false" tIns="0" lIns="0" bIns="0" rIns="0">
            <a:spAutoFit/>
          </a:bodyPr>
          <a:lstStyle/>
          <a:p>
            <a:pPr marL="1032010" indent="-516005" lvl="1">
              <a:lnSpc>
                <a:spcPts val="6214"/>
              </a:lnSpc>
              <a:buFont typeface="Arial"/>
              <a:buChar char="•"/>
            </a:pPr>
            <a:r>
              <a:rPr lang="en-US" sz="4780">
                <a:solidFill>
                  <a:srgbClr val="FFF4ED"/>
                </a:solidFill>
                <a:latin typeface="Garet"/>
              </a:rPr>
              <a:t>Health and Safety Measures </a:t>
            </a:r>
          </a:p>
          <a:p>
            <a:pPr marL="1032010" indent="-516005" lvl="1">
              <a:lnSpc>
                <a:spcPts val="6214"/>
              </a:lnSpc>
              <a:buFont typeface="Arial"/>
              <a:buChar char="•"/>
            </a:pPr>
            <a:r>
              <a:rPr lang="en-US" sz="4780">
                <a:solidFill>
                  <a:srgbClr val="FFF4ED"/>
                </a:solidFill>
                <a:latin typeface="Garet"/>
              </a:rPr>
              <a:t>Community – driven Platforms</a:t>
            </a:r>
          </a:p>
          <a:p>
            <a:pPr marL="1032010" indent="-516005" lvl="1">
              <a:lnSpc>
                <a:spcPts val="6214"/>
              </a:lnSpc>
              <a:buFont typeface="Arial"/>
              <a:buChar char="•"/>
            </a:pPr>
            <a:r>
              <a:rPr lang="en-US" sz="4780">
                <a:solidFill>
                  <a:srgbClr val="FFF4ED"/>
                </a:solidFill>
                <a:latin typeface="Garet"/>
              </a:rPr>
              <a:t>Integration with Smart Home Devices </a:t>
            </a:r>
          </a:p>
          <a:p>
            <a:pPr marL="1032010" indent="-516005" lvl="1">
              <a:lnSpc>
                <a:spcPts val="6214"/>
              </a:lnSpc>
              <a:buFont typeface="Arial"/>
              <a:buChar char="•"/>
            </a:pPr>
            <a:r>
              <a:rPr lang="en-US" sz="4780">
                <a:solidFill>
                  <a:srgbClr val="FFF4ED"/>
                </a:solidFill>
                <a:latin typeface="Garet"/>
              </a:rPr>
              <a:t>Blockchain Technology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DAF-Py4byDU</dc:identifier>
  <dcterms:modified xsi:type="dcterms:W3CDTF">2011-08-01T06:04:30Z</dcterms:modified>
  <cp:revision>1</cp:revision>
  <dc:title>Rust Elegant Editorial Hotel Business Meeting Visual Charts Presentation</dc:title>
</cp:coreProperties>
</file>

<file path=docProps/thumbnail.jpeg>
</file>